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5" r:id="rId2"/>
    <p:sldId id="296" r:id="rId3"/>
    <p:sldId id="257" r:id="rId4"/>
    <p:sldId id="261" r:id="rId5"/>
    <p:sldId id="271" r:id="rId6"/>
    <p:sldId id="275" r:id="rId7"/>
    <p:sldId id="284" r:id="rId8"/>
    <p:sldId id="285" r:id="rId9"/>
    <p:sldId id="273" r:id="rId10"/>
    <p:sldId id="277" r:id="rId11"/>
    <p:sldId id="278" r:id="rId12"/>
    <p:sldId id="279" r:id="rId13"/>
    <p:sldId id="268" r:id="rId14"/>
    <p:sldId id="262" r:id="rId15"/>
    <p:sldId id="280" r:id="rId16"/>
    <p:sldId id="281" r:id="rId17"/>
    <p:sldId id="282" r:id="rId18"/>
    <p:sldId id="290" r:id="rId19"/>
    <p:sldId id="292" r:id="rId20"/>
    <p:sldId id="294" r:id="rId21"/>
    <p:sldId id="297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D9A281-7BC2-458D-A495-6A0B78C6A4D9}" type="doc">
      <dgm:prSet loTypeId="urn:microsoft.com/office/officeart/2005/8/layout/equation2" loCatId="process" qsTypeId="urn:microsoft.com/office/officeart/2005/8/quickstyle/simple1" qsCatId="simple" csTypeId="urn:microsoft.com/office/officeart/2005/8/colors/accent6_4" csCatId="accent6" phldr="1"/>
      <dgm:spPr/>
    </dgm:pt>
    <dgm:pt modelId="{08DA7D0A-85F3-49E0-A8AB-3CA4B56AF08B}">
      <dgm:prSet phldrT="[Текст]"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ru-RU" sz="2000" b="1" dirty="0" smtClean="0">
              <a:latin typeface="Bookman Old Style" pitchFamily="18" charset="0"/>
            </a:rPr>
            <a:t>Самооценка</a:t>
          </a:r>
          <a:endParaRPr lang="ru-RU" sz="2000" b="1" dirty="0">
            <a:latin typeface="Bookman Old Style" pitchFamily="18" charset="0"/>
          </a:endParaRPr>
        </a:p>
      </dgm:t>
    </dgm:pt>
    <dgm:pt modelId="{C939C089-38F1-45E9-BF7D-C537212C06E8}" type="parTrans" cxnId="{2BBBF0B9-A05B-439C-A892-717FA620A686}">
      <dgm:prSet/>
      <dgm:spPr/>
      <dgm:t>
        <a:bodyPr/>
        <a:lstStyle/>
        <a:p>
          <a:endParaRPr lang="ru-RU"/>
        </a:p>
      </dgm:t>
    </dgm:pt>
    <dgm:pt modelId="{E0AD7DD9-BF04-4C49-8F0C-4E9BD0EA8A25}" type="sibTrans" cxnId="{2BBBF0B9-A05B-439C-A892-717FA620A686}">
      <dgm:prSet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endParaRPr lang="ru-RU"/>
        </a:p>
      </dgm:t>
    </dgm:pt>
    <dgm:pt modelId="{F2DF8C03-865B-4F05-BA69-F8663FFDBB63}">
      <dgm:prSet phldrT="[Текст]"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ru-RU" sz="1800" b="1" dirty="0" smtClean="0">
              <a:latin typeface="Bookman Old Style" pitchFamily="18" charset="0"/>
            </a:rPr>
            <a:t>Оценка другими людьми</a:t>
          </a:r>
          <a:endParaRPr lang="ru-RU" sz="1800" b="1" dirty="0">
            <a:latin typeface="Bookman Old Style" pitchFamily="18" charset="0"/>
          </a:endParaRPr>
        </a:p>
      </dgm:t>
    </dgm:pt>
    <dgm:pt modelId="{5C50AA75-42A8-4EE3-8653-4C4AA9FF5732}" type="parTrans" cxnId="{782346B7-8AC0-420E-AF69-57E26BE4AC2A}">
      <dgm:prSet/>
      <dgm:spPr/>
      <dgm:t>
        <a:bodyPr/>
        <a:lstStyle/>
        <a:p>
          <a:endParaRPr lang="ru-RU"/>
        </a:p>
      </dgm:t>
    </dgm:pt>
    <dgm:pt modelId="{8F763639-148F-4EF5-B6EF-8AA334ECB205}" type="sibTrans" cxnId="{782346B7-8AC0-420E-AF69-57E26BE4AC2A}">
      <dgm:prSet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endParaRPr lang="ru-RU"/>
        </a:p>
      </dgm:t>
    </dgm:pt>
    <dgm:pt modelId="{44398F2B-253D-47B9-8518-FD4EE02D7EFF}">
      <dgm:prSet phldrT="[Текст]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ru-RU" b="1" dirty="0" smtClean="0"/>
            <a:t>ЛИЧНОСТЬ</a:t>
          </a:r>
          <a:endParaRPr lang="ru-RU" b="1" dirty="0"/>
        </a:p>
      </dgm:t>
    </dgm:pt>
    <dgm:pt modelId="{8E1AEB85-B74F-4A23-85CA-2AA16CEBC699}" type="parTrans" cxnId="{4A9CDE73-A009-432F-A6C1-212C52C3B935}">
      <dgm:prSet/>
      <dgm:spPr/>
      <dgm:t>
        <a:bodyPr/>
        <a:lstStyle/>
        <a:p>
          <a:endParaRPr lang="ru-RU"/>
        </a:p>
      </dgm:t>
    </dgm:pt>
    <dgm:pt modelId="{2D3ED79E-AFFD-4098-98C1-7415DB159FB3}" type="sibTrans" cxnId="{4A9CDE73-A009-432F-A6C1-212C52C3B935}">
      <dgm:prSet/>
      <dgm:spPr/>
      <dgm:t>
        <a:bodyPr/>
        <a:lstStyle/>
        <a:p>
          <a:endParaRPr lang="ru-RU"/>
        </a:p>
      </dgm:t>
    </dgm:pt>
    <dgm:pt modelId="{E12DA50B-5051-498C-9E95-7F135CD02290}" type="pres">
      <dgm:prSet presAssocID="{BBD9A281-7BC2-458D-A495-6A0B78C6A4D9}" presName="Name0" presStyleCnt="0">
        <dgm:presLayoutVars>
          <dgm:dir/>
          <dgm:resizeHandles val="exact"/>
        </dgm:presLayoutVars>
      </dgm:prSet>
      <dgm:spPr/>
    </dgm:pt>
    <dgm:pt modelId="{FD277094-0BD4-4CAB-8BE3-D79E4E2D4CEA}" type="pres">
      <dgm:prSet presAssocID="{BBD9A281-7BC2-458D-A495-6A0B78C6A4D9}" presName="vNodes" presStyleCnt="0"/>
      <dgm:spPr/>
    </dgm:pt>
    <dgm:pt modelId="{794007D9-4867-43AF-87B4-99168D355991}" type="pres">
      <dgm:prSet presAssocID="{08DA7D0A-85F3-49E0-A8AB-3CA4B56AF08B}" presName="node" presStyleLbl="node1" presStyleIdx="0" presStyleCnt="3" custScaleX="164494" custScaleY="113947" custLinFactY="-34061" custLinFactNeighborX="-279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95F95-D05A-49ED-A415-DA58F5BFA9AE}" type="pres">
      <dgm:prSet presAssocID="{E0AD7DD9-BF04-4C49-8F0C-4E9BD0EA8A25}" presName="spacerT" presStyleCnt="0"/>
      <dgm:spPr/>
    </dgm:pt>
    <dgm:pt modelId="{221248B5-19E9-4CE7-AB24-9C05B7E61FD9}" type="pres">
      <dgm:prSet presAssocID="{E0AD7DD9-BF04-4C49-8F0C-4E9BD0EA8A2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F5C13FD-9AB3-4D79-AFEF-8B3B83F65622}" type="pres">
      <dgm:prSet presAssocID="{E0AD7DD9-BF04-4C49-8F0C-4E9BD0EA8A25}" presName="spacerB" presStyleCnt="0"/>
      <dgm:spPr/>
    </dgm:pt>
    <dgm:pt modelId="{6B11F324-19EB-407F-9109-689D55E20047}" type="pres">
      <dgm:prSet presAssocID="{F2DF8C03-865B-4F05-BA69-F8663FFDBB63}" presName="node" presStyleLbl="node1" presStyleIdx="1" presStyleCnt="3" custScaleX="167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7B2F4-125F-4E60-9803-3DA8A188286D}" type="pres">
      <dgm:prSet presAssocID="{BBD9A281-7BC2-458D-A495-6A0B78C6A4D9}" presName="sibTransLast" presStyleLbl="sibTrans2D1" presStyleIdx="1" presStyleCnt="2" custLinFactNeighborX="-41713" custLinFactNeighborY="1328"/>
      <dgm:spPr/>
      <dgm:t>
        <a:bodyPr/>
        <a:lstStyle/>
        <a:p>
          <a:endParaRPr lang="ru-RU"/>
        </a:p>
      </dgm:t>
    </dgm:pt>
    <dgm:pt modelId="{EA05732E-6C3F-4717-ABAC-36434BDCA698}" type="pres">
      <dgm:prSet presAssocID="{BBD9A281-7BC2-458D-A495-6A0B78C6A4D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A3D0198-32AB-4954-8E21-A1855A665F65}" type="pres">
      <dgm:prSet presAssocID="{BBD9A281-7BC2-458D-A495-6A0B78C6A4D9}" presName="lastNode" presStyleLbl="node1" presStyleIdx="2" presStyleCnt="3" custLinFactNeighborX="-13402" custLinFactNeighborY="2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BBF0B9-A05B-439C-A892-717FA620A686}" srcId="{BBD9A281-7BC2-458D-A495-6A0B78C6A4D9}" destId="{08DA7D0A-85F3-49E0-A8AB-3CA4B56AF08B}" srcOrd="0" destOrd="0" parTransId="{C939C089-38F1-45E9-BF7D-C537212C06E8}" sibTransId="{E0AD7DD9-BF04-4C49-8F0C-4E9BD0EA8A25}"/>
    <dgm:cxn modelId="{DA9A1646-9EA3-4775-BFE6-9B65B9CE3DF5}" type="presOf" srcId="{44398F2B-253D-47B9-8518-FD4EE02D7EFF}" destId="{7A3D0198-32AB-4954-8E21-A1855A665F65}" srcOrd="0" destOrd="0" presId="urn:microsoft.com/office/officeart/2005/8/layout/equation2"/>
    <dgm:cxn modelId="{348C502F-1B61-4B1A-8353-2F68CC2CB4E6}" type="presOf" srcId="{BBD9A281-7BC2-458D-A495-6A0B78C6A4D9}" destId="{E12DA50B-5051-498C-9E95-7F135CD02290}" srcOrd="0" destOrd="0" presId="urn:microsoft.com/office/officeart/2005/8/layout/equation2"/>
    <dgm:cxn modelId="{E31FB1F5-B277-4686-B736-C1D27E7A1260}" type="presOf" srcId="{8F763639-148F-4EF5-B6EF-8AA334ECB205}" destId="{3317B2F4-125F-4E60-9803-3DA8A188286D}" srcOrd="0" destOrd="0" presId="urn:microsoft.com/office/officeart/2005/8/layout/equation2"/>
    <dgm:cxn modelId="{DF5E739D-4B6E-4E2D-8D3E-151380C24A1E}" type="presOf" srcId="{E0AD7DD9-BF04-4C49-8F0C-4E9BD0EA8A25}" destId="{221248B5-19E9-4CE7-AB24-9C05B7E61FD9}" srcOrd="0" destOrd="0" presId="urn:microsoft.com/office/officeart/2005/8/layout/equation2"/>
    <dgm:cxn modelId="{A448CF84-6A16-4697-80E5-C7F139F44B8B}" type="presOf" srcId="{8F763639-148F-4EF5-B6EF-8AA334ECB205}" destId="{EA05732E-6C3F-4717-ABAC-36434BDCA698}" srcOrd="1" destOrd="0" presId="urn:microsoft.com/office/officeart/2005/8/layout/equation2"/>
    <dgm:cxn modelId="{BC2BF2A9-E655-4E5D-A8CF-189C2C18F57D}" type="presOf" srcId="{F2DF8C03-865B-4F05-BA69-F8663FFDBB63}" destId="{6B11F324-19EB-407F-9109-689D55E20047}" srcOrd="0" destOrd="0" presId="urn:microsoft.com/office/officeart/2005/8/layout/equation2"/>
    <dgm:cxn modelId="{782346B7-8AC0-420E-AF69-57E26BE4AC2A}" srcId="{BBD9A281-7BC2-458D-A495-6A0B78C6A4D9}" destId="{F2DF8C03-865B-4F05-BA69-F8663FFDBB63}" srcOrd="1" destOrd="0" parTransId="{5C50AA75-42A8-4EE3-8653-4C4AA9FF5732}" sibTransId="{8F763639-148F-4EF5-B6EF-8AA334ECB205}"/>
    <dgm:cxn modelId="{4A9CDE73-A009-432F-A6C1-212C52C3B935}" srcId="{BBD9A281-7BC2-458D-A495-6A0B78C6A4D9}" destId="{44398F2B-253D-47B9-8518-FD4EE02D7EFF}" srcOrd="2" destOrd="0" parTransId="{8E1AEB85-B74F-4A23-85CA-2AA16CEBC699}" sibTransId="{2D3ED79E-AFFD-4098-98C1-7415DB159FB3}"/>
    <dgm:cxn modelId="{87CE3850-FEB9-4E99-9C4F-2D923B3D8B18}" type="presOf" srcId="{08DA7D0A-85F3-49E0-A8AB-3CA4B56AF08B}" destId="{794007D9-4867-43AF-87B4-99168D355991}" srcOrd="0" destOrd="0" presId="urn:microsoft.com/office/officeart/2005/8/layout/equation2"/>
    <dgm:cxn modelId="{044FB72F-2016-42A0-9B9E-0F905A034183}" type="presParOf" srcId="{E12DA50B-5051-498C-9E95-7F135CD02290}" destId="{FD277094-0BD4-4CAB-8BE3-D79E4E2D4CEA}" srcOrd="0" destOrd="0" presId="urn:microsoft.com/office/officeart/2005/8/layout/equation2"/>
    <dgm:cxn modelId="{2631FA79-13AB-4E72-8B90-BAFD0F351015}" type="presParOf" srcId="{FD277094-0BD4-4CAB-8BE3-D79E4E2D4CEA}" destId="{794007D9-4867-43AF-87B4-99168D355991}" srcOrd="0" destOrd="0" presId="urn:microsoft.com/office/officeart/2005/8/layout/equation2"/>
    <dgm:cxn modelId="{75868841-3DC5-4667-A80B-532DD1A181F0}" type="presParOf" srcId="{FD277094-0BD4-4CAB-8BE3-D79E4E2D4CEA}" destId="{B1395F95-D05A-49ED-A415-DA58F5BFA9AE}" srcOrd="1" destOrd="0" presId="urn:microsoft.com/office/officeart/2005/8/layout/equation2"/>
    <dgm:cxn modelId="{6B4B71C7-0FC8-40CD-971F-02AF58290A43}" type="presParOf" srcId="{FD277094-0BD4-4CAB-8BE3-D79E4E2D4CEA}" destId="{221248B5-19E9-4CE7-AB24-9C05B7E61FD9}" srcOrd="2" destOrd="0" presId="urn:microsoft.com/office/officeart/2005/8/layout/equation2"/>
    <dgm:cxn modelId="{3E11345A-BCAB-4AF6-9413-CAFAD5F894B0}" type="presParOf" srcId="{FD277094-0BD4-4CAB-8BE3-D79E4E2D4CEA}" destId="{EF5C13FD-9AB3-4D79-AFEF-8B3B83F65622}" srcOrd="3" destOrd="0" presId="urn:microsoft.com/office/officeart/2005/8/layout/equation2"/>
    <dgm:cxn modelId="{DA75D9A7-190C-4C9E-8F23-0A2A21D1B706}" type="presParOf" srcId="{FD277094-0BD4-4CAB-8BE3-D79E4E2D4CEA}" destId="{6B11F324-19EB-407F-9109-689D55E20047}" srcOrd="4" destOrd="0" presId="urn:microsoft.com/office/officeart/2005/8/layout/equation2"/>
    <dgm:cxn modelId="{1ED061A3-FEA8-4DA4-BC37-1D101B349C6B}" type="presParOf" srcId="{E12DA50B-5051-498C-9E95-7F135CD02290}" destId="{3317B2F4-125F-4E60-9803-3DA8A188286D}" srcOrd="1" destOrd="0" presId="urn:microsoft.com/office/officeart/2005/8/layout/equation2"/>
    <dgm:cxn modelId="{15483B39-3592-4BA9-ADFD-DB4CD83133B0}" type="presParOf" srcId="{3317B2F4-125F-4E60-9803-3DA8A188286D}" destId="{EA05732E-6C3F-4717-ABAC-36434BDCA698}" srcOrd="0" destOrd="0" presId="urn:microsoft.com/office/officeart/2005/8/layout/equation2"/>
    <dgm:cxn modelId="{CA1F8FC3-01AC-445B-A5D2-4C4DC0F0E36D}" type="presParOf" srcId="{E12DA50B-5051-498C-9E95-7F135CD02290}" destId="{7A3D0198-32AB-4954-8E21-A1855A665F6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4007D9-4867-43AF-87B4-99168D355991}">
      <dsp:nvSpPr>
        <dsp:cNvPr id="0" name=""/>
        <dsp:cNvSpPr/>
      </dsp:nvSpPr>
      <dsp:spPr>
        <a:xfrm>
          <a:off x="0" y="0"/>
          <a:ext cx="2825768" cy="1957444"/>
        </a:xfrm>
        <a:prstGeom prst="ellipse">
          <a:avLst/>
        </a:prstGeom>
        <a:solidFill>
          <a:schemeClr val="tx2">
            <a:lumMod val="90000"/>
            <a:lum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man Old Style" pitchFamily="18" charset="0"/>
            </a:rPr>
            <a:t>Самооценка</a:t>
          </a:r>
          <a:endParaRPr lang="ru-RU" sz="2000" b="1" kern="1200" dirty="0">
            <a:latin typeface="Bookman Old Style" pitchFamily="18" charset="0"/>
          </a:endParaRPr>
        </a:p>
      </dsp:txBody>
      <dsp:txXfrm>
        <a:off x="0" y="0"/>
        <a:ext cx="2825768" cy="1957444"/>
      </dsp:txXfrm>
    </dsp:sp>
    <dsp:sp modelId="{221248B5-19E9-4CE7-AB24-9C05B7E61FD9}">
      <dsp:nvSpPr>
        <dsp:cNvPr id="0" name=""/>
        <dsp:cNvSpPr/>
      </dsp:nvSpPr>
      <dsp:spPr>
        <a:xfrm>
          <a:off x="941018" y="2717960"/>
          <a:ext cx="996355" cy="996355"/>
        </a:xfrm>
        <a:prstGeom prst="mathPlus">
          <a:avLst/>
        </a:prstGeom>
        <a:solidFill>
          <a:schemeClr val="tx2">
            <a:lumMod val="90000"/>
            <a:lumOff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941018" y="2717960"/>
        <a:ext cx="996355" cy="996355"/>
      </dsp:txXfrm>
    </dsp:sp>
    <dsp:sp modelId="{6B11F324-19EB-407F-9109-689D55E20047}">
      <dsp:nvSpPr>
        <dsp:cNvPr id="0" name=""/>
        <dsp:cNvSpPr/>
      </dsp:nvSpPr>
      <dsp:spPr>
        <a:xfrm>
          <a:off x="1953" y="3853806"/>
          <a:ext cx="2874486" cy="1717854"/>
        </a:xfrm>
        <a:prstGeom prst="ellipse">
          <a:avLst/>
        </a:prstGeom>
        <a:solidFill>
          <a:schemeClr val="tx2">
            <a:lumMod val="90000"/>
            <a:lum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man Old Style" pitchFamily="18" charset="0"/>
            </a:rPr>
            <a:t>Оценка другими людьми</a:t>
          </a:r>
          <a:endParaRPr lang="ru-RU" sz="1800" b="1" kern="1200" dirty="0">
            <a:latin typeface="Bookman Old Style" pitchFamily="18" charset="0"/>
          </a:endParaRPr>
        </a:p>
      </dsp:txBody>
      <dsp:txXfrm>
        <a:off x="1953" y="3853806"/>
        <a:ext cx="2874486" cy="1717854"/>
      </dsp:txXfrm>
    </dsp:sp>
    <dsp:sp modelId="{3317B2F4-125F-4E60-9803-3DA8A188286D}">
      <dsp:nvSpPr>
        <dsp:cNvPr id="0" name=""/>
        <dsp:cNvSpPr/>
      </dsp:nvSpPr>
      <dsp:spPr>
        <a:xfrm rot="338036">
          <a:off x="2900368" y="2662443"/>
          <a:ext cx="479781" cy="63904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90000"/>
            <a:lumOff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338036">
        <a:off x="2900368" y="2662443"/>
        <a:ext cx="479781" cy="639042"/>
      </dsp:txXfrm>
    </dsp:sp>
    <dsp:sp modelId="{7A3D0198-32AB-4954-8E21-A1855A665F65}">
      <dsp:nvSpPr>
        <dsp:cNvPr id="0" name=""/>
        <dsp:cNvSpPr/>
      </dsp:nvSpPr>
      <dsp:spPr>
        <a:xfrm>
          <a:off x="3769016" y="1467370"/>
          <a:ext cx="3435709" cy="3435709"/>
        </a:xfrm>
        <a:prstGeom prst="ellipse">
          <a:avLst/>
        </a:prstGeom>
        <a:solidFill>
          <a:schemeClr val="tx2">
            <a:lumMod val="90000"/>
            <a:lum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/>
            <a:t>ЛИЧНОСТЬ</a:t>
          </a:r>
          <a:endParaRPr lang="ru-RU" sz="3800" b="1" kern="1200" dirty="0"/>
        </a:p>
      </dsp:txBody>
      <dsp:txXfrm>
        <a:off x="3769016" y="1467370"/>
        <a:ext cx="3435709" cy="3435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5597A-F392-437D-80D0-EF401F0BC2F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627D4-9699-41B9-9C81-8DF7AAEAF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90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627D4-9699-41B9-9C81-8DF7AAEAF43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1750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8904E6-5C1A-4578-A2C6-C4D5CFC7560F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7919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94BB9-72E6-407D-87C4-CB1BFEDC45F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884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179512" y="6507342"/>
            <a:ext cx="15087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9512" y="188640"/>
            <a:ext cx="1512168" cy="65527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835696" y="188640"/>
            <a:ext cx="7147126" cy="6526508"/>
          </a:xfrm>
          <a:prstGeom prst="rect">
            <a:avLst/>
          </a:prstGeom>
          <a:blipFill>
            <a:blip r:embed="rId1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7524328" y="0"/>
            <a:ext cx="16196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" descr="http://www.playcast.ru/uploads/2015/02/09/12027652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79511" y="332657"/>
            <a:ext cx="3235649" cy="6408712"/>
          </a:xfrm>
          <a:prstGeom prst="rect">
            <a:avLst/>
          </a:prstGeom>
          <a:noFill/>
        </p:spPr>
      </p:pic>
      <p:pic>
        <p:nvPicPr>
          <p:cNvPr id="45" name="Picture 4" descr="http://img-fotki.yandex.ru/get/5409/47407354.274/0_8e961_2109d486_S.png"/>
          <p:cNvPicPr>
            <a:picLocks noChangeAspect="1" noChangeArrowheads="1"/>
          </p:cNvPicPr>
          <p:nvPr userDrawn="1"/>
        </p:nvPicPr>
        <p:blipFill>
          <a:blip r:embed="rId15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24328" y="5733256"/>
            <a:ext cx="1428750" cy="8953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76200" y="692696"/>
            <a:ext cx="8572560" cy="4510084"/>
            <a:chOff x="1107659" y="265054"/>
            <a:chExt cx="7165477" cy="585019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07659" y="265054"/>
              <a:ext cx="7165477" cy="49105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12 января 2023 г.</a:t>
              </a:r>
            </a:p>
            <a:p>
              <a:pPr algn="ctr"/>
              <a:r>
                <a:rPr lang="ru-RU" sz="3600" b="1" i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Январские </a:t>
              </a:r>
              <a:r>
                <a:rPr lang="ru-RU" sz="3600" b="1" i="1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педчтения</a:t>
              </a:r>
              <a:r>
                <a:rPr lang="ru-RU" sz="3600" b="1" i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ctr"/>
              <a:r>
                <a:rPr lang="ru-RU" sz="3600" b="1" i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посвящённые Году педагога и наставника </a:t>
              </a:r>
            </a:p>
            <a:p>
              <a:pPr algn="ctr"/>
              <a:r>
                <a:rPr lang="ru-RU" sz="3600" b="1" i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«Личность педагога в пространствах современного образования»</a:t>
              </a:r>
              <a:endParaRPr lang="ru-RU" sz="36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68947" y="5436562"/>
              <a:ext cx="5084703" cy="678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МОБУ «</a:t>
              </a:r>
              <a:r>
                <a:rPr lang="ru-RU" sz="2800" b="1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Краснополянская</a:t>
              </a:r>
              <a:r>
                <a:rPr lang="ru-RU" sz="28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ООШ»</a:t>
              </a:r>
              <a:endParaRPr lang="ru-RU" sz="2800" b="1" dirty="0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3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89870" y="1767481"/>
            <a:ext cx="2522538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4594" name="AutoShape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187624" y="5229200"/>
            <a:ext cx="2519362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4595" name="AutoShape 1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56326" y="5229200"/>
            <a:ext cx="2519362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2293" name="AutoShape 20"/>
          <p:cNvSpPr>
            <a:spLocks noChangeArrowheads="1"/>
          </p:cNvSpPr>
          <p:nvPr/>
        </p:nvSpPr>
        <p:spPr bwMode="auto">
          <a:xfrm>
            <a:off x="3226594" y="3001395"/>
            <a:ext cx="3313113" cy="792162"/>
          </a:xfrm>
          <a:prstGeom prst="flowChartAlternateProcess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97" name="AutoShape 21"/>
          <p:cNvSpPr>
            <a:spLocks noChangeArrowheads="1"/>
          </p:cNvSpPr>
          <p:nvPr/>
        </p:nvSpPr>
        <p:spPr bwMode="auto">
          <a:xfrm>
            <a:off x="5899009" y="1761724"/>
            <a:ext cx="2519362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2295" name="WordArt 22"/>
          <p:cNvSpPr>
            <a:spLocks noChangeArrowheads="1" noChangeShapeType="1" noTextEdit="1"/>
          </p:cNvSpPr>
          <p:nvPr/>
        </p:nvSpPr>
        <p:spPr bwMode="auto">
          <a:xfrm>
            <a:off x="3533154" y="3183080"/>
            <a:ext cx="2736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</a:p>
        </p:txBody>
      </p:sp>
      <p:sp>
        <p:nvSpPr>
          <p:cNvPr id="12296" name="WordArt 23"/>
          <p:cNvSpPr>
            <a:spLocks noChangeArrowheads="1" noChangeShapeType="1" noTextEdit="1"/>
          </p:cNvSpPr>
          <p:nvPr/>
        </p:nvSpPr>
        <p:spPr bwMode="auto">
          <a:xfrm>
            <a:off x="1808165" y="1962720"/>
            <a:ext cx="16573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0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p:txBody>
      </p:sp>
      <p:sp>
        <p:nvSpPr>
          <p:cNvPr id="12297" name="WordArt 24"/>
          <p:cNvSpPr>
            <a:spLocks noChangeArrowheads="1" noChangeShapeType="1" noTextEdit="1"/>
          </p:cNvSpPr>
          <p:nvPr/>
        </p:nvSpPr>
        <p:spPr bwMode="auto">
          <a:xfrm>
            <a:off x="6131620" y="1871262"/>
            <a:ext cx="21590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0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Предметник</a:t>
            </a:r>
          </a:p>
        </p:txBody>
      </p:sp>
      <p:sp>
        <p:nvSpPr>
          <p:cNvPr id="12298" name="WordArt 27"/>
          <p:cNvSpPr>
            <a:spLocks noChangeArrowheads="1" noChangeShapeType="1" noTextEdit="1"/>
          </p:cNvSpPr>
          <p:nvPr/>
        </p:nvSpPr>
        <p:spPr bwMode="auto">
          <a:xfrm>
            <a:off x="1234803" y="5381600"/>
            <a:ext cx="23050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</a:t>
            </a:r>
          </a:p>
        </p:txBody>
      </p:sp>
      <p:sp>
        <p:nvSpPr>
          <p:cNvPr id="12299" name="WordArt 28"/>
          <p:cNvSpPr>
            <a:spLocks noChangeArrowheads="1" noChangeShapeType="1" noTextEdit="1"/>
          </p:cNvSpPr>
          <p:nvPr/>
        </p:nvSpPr>
        <p:spPr bwMode="auto">
          <a:xfrm>
            <a:off x="6370638" y="5382927"/>
            <a:ext cx="23050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</a:t>
            </a:r>
          </a:p>
        </p:txBody>
      </p:sp>
      <p:pic>
        <p:nvPicPr>
          <p:cNvPr id="12300" name="Picture 30" descr="C41-14 коп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298" y="4113187"/>
            <a:ext cx="19605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49" y="587058"/>
            <a:ext cx="15255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113635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023115500"/>
              </p:ext>
            </p:extLst>
          </p:nvPr>
        </p:nvGraphicFramePr>
        <p:xfrm>
          <a:off x="1691680" y="332656"/>
          <a:ext cx="734481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5230963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411760" y="1844824"/>
            <a:ext cx="5785574" cy="442800"/>
            <a:chOff x="304502" y="31299"/>
            <a:chExt cx="5785574" cy="4428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04502" y="31299"/>
              <a:ext cx="5785574" cy="442800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326118" y="52915"/>
              <a:ext cx="5742342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rgbClr val="002060"/>
                  </a:solidFill>
                  <a:latin typeface="Bookman Old Style" pitchFamily="18" charset="0"/>
                </a:rPr>
                <a:t>Уровень профессионализма</a:t>
              </a:r>
              <a:endParaRPr lang="ru-RU" sz="1800" b="1" kern="1200" dirty="0">
                <a:solidFill>
                  <a:srgbClr val="00206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433376" y="2492896"/>
            <a:ext cx="5785574" cy="442800"/>
            <a:chOff x="304502" y="711699"/>
            <a:chExt cx="5785574" cy="4428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04502" y="711699"/>
              <a:ext cx="5785574" cy="442800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26118" y="733315"/>
              <a:ext cx="5742342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rgbClr val="002060"/>
                  </a:solidFill>
                  <a:latin typeface="Bookman Old Style" pitchFamily="18" charset="0"/>
                </a:rPr>
                <a:t>Характер, внутренние качества</a:t>
              </a:r>
              <a:endParaRPr lang="ru-RU" sz="1800" b="1" kern="1200" dirty="0">
                <a:solidFill>
                  <a:srgbClr val="00206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454992" y="3160368"/>
            <a:ext cx="5785574" cy="442800"/>
            <a:chOff x="304502" y="1392100"/>
            <a:chExt cx="5785574" cy="4428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04502" y="1392100"/>
              <a:ext cx="5785574" cy="442800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26118" y="1413716"/>
              <a:ext cx="5742342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rgbClr val="002060"/>
                  </a:solidFill>
                  <a:latin typeface="Bookman Old Style" pitchFamily="18" charset="0"/>
                </a:rPr>
                <a:t>Общая эрудиция, уровень общей культуры</a:t>
              </a:r>
              <a:endParaRPr lang="ru-RU" sz="1800" b="1" kern="1200" dirty="0">
                <a:solidFill>
                  <a:srgbClr val="00206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411760" y="3827840"/>
            <a:ext cx="5785574" cy="442800"/>
            <a:chOff x="304502" y="2072500"/>
            <a:chExt cx="5785574" cy="4428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04502" y="2072500"/>
              <a:ext cx="5785574" cy="442800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26118" y="2094116"/>
              <a:ext cx="5742342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rgbClr val="002060"/>
                  </a:solidFill>
                  <a:latin typeface="Bookman Old Style" pitchFamily="18" charset="0"/>
                </a:rPr>
                <a:t>Внешний облик, стиль, одежда, причёска</a:t>
              </a:r>
              <a:endParaRPr lang="ru-RU" sz="1800" b="1" kern="1200" dirty="0">
                <a:solidFill>
                  <a:srgbClr val="00206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390144" y="4454296"/>
            <a:ext cx="5785574" cy="442800"/>
            <a:chOff x="304502" y="2752900"/>
            <a:chExt cx="5785574" cy="44280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04502" y="2752900"/>
              <a:ext cx="5785574" cy="442800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326118" y="2774516"/>
              <a:ext cx="5742342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rgbClr val="002060"/>
                  </a:solidFill>
                  <a:latin typeface="Bookman Old Style" pitchFamily="18" charset="0"/>
                </a:rPr>
                <a:t>Манеры, мимика, речь, жесты</a:t>
              </a:r>
              <a:endParaRPr lang="ru-RU" sz="1800" b="1" kern="1200" dirty="0">
                <a:solidFill>
                  <a:srgbClr val="00206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368528" y="5080752"/>
            <a:ext cx="5785574" cy="442800"/>
            <a:chOff x="304502" y="3433300"/>
            <a:chExt cx="5785574" cy="4428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04502" y="3433300"/>
              <a:ext cx="5785574" cy="442800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326118" y="3454916"/>
              <a:ext cx="5742342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rgbClr val="002060"/>
                  </a:solidFill>
                  <a:latin typeface="Bookman Old Style" pitchFamily="18" charset="0"/>
                </a:rPr>
                <a:t>Особая жизненная позиция</a:t>
              </a:r>
              <a:endParaRPr lang="ru-RU" sz="1800" b="1" kern="1200" dirty="0">
                <a:solidFill>
                  <a:srgbClr val="002060"/>
                </a:solidFill>
                <a:latin typeface="Bookman Old Style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051720" y="768014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  </a:t>
            </a:r>
            <a:r>
              <a:rPr lang="ru-RU" alt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СЛАГАЕМЫЕ   </a:t>
            </a:r>
            <a:r>
              <a:rPr lang="ru-RU" alt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ЛИЧНОСТИ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4196973193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c.pics.livejournal.com/kids/49738708/1078027/107802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4714876" cy="4143404"/>
          </a:xfrm>
          <a:prstGeom prst="rect">
            <a:avLst/>
          </a:prstGeom>
          <a:noFill/>
        </p:spPr>
      </p:pic>
      <p:pic>
        <p:nvPicPr>
          <p:cNvPr id="25604" name="Picture 4" descr="http://novosti-murmanska.ru/uploads/posts/2015-04/1428763252_sh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6"/>
            <a:ext cx="4500562" cy="3286124"/>
          </a:xfrm>
          <a:prstGeom prst="rect">
            <a:avLst/>
          </a:prstGeom>
          <a:noFill/>
        </p:spPr>
      </p:pic>
      <p:pic>
        <p:nvPicPr>
          <p:cNvPr id="8" name="Объект 7" descr="H:\Ася\фотографии\P1311770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16633"/>
            <a:ext cx="4177604" cy="3455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funlib.ru/cimg/2014/101617/46418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79032"/>
            <a:ext cx="4932040" cy="317896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9144000" cy="141277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Портрет современного учителя.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8194" name="Picture 2" descr="C:\Users\Acer\Desktop\фотки\человечек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643182"/>
            <a:ext cx="2584878" cy="1899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0298" y="2285992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УХОЖЕННЫЙ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86050" y="4786322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ЧУВСТВОМ ЮМОРА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215206" y="1785926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ИНТЕРЕСНЫЙ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00892" y="3143248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СПРАВЕДЛИВЫЙ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43768" y="4286256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СПОРТИВНЫЙ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28860" y="4071942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ТВОРЧЕСКИЙ</a:t>
            </a:r>
            <a:endParaRPr lang="ru-RU" dirty="0"/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5240396" y="2275358"/>
            <a:ext cx="473768" cy="6525468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173421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УМЕЮЩИЙ ОБЩАТЬСЯ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857488" y="5715016"/>
            <a:ext cx="5703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ПРОФЕССИОНАЛ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56797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kern="0" dirty="0">
                <a:solidFill>
                  <a:srgbClr val="00B0F0"/>
                </a:solidFill>
                <a:latin typeface="Bookman Old Style" pitchFamily="18" charset="0"/>
              </a:rPr>
              <a:t>Профессиональное выгорание</a:t>
            </a:r>
            <a:r>
              <a:rPr lang="ru-RU" kern="0" dirty="0">
                <a:solidFill>
                  <a:srgbClr val="00B0F0"/>
                </a:solidFill>
                <a:latin typeface="Bookman Old Style" pitchFamily="18" charset="0"/>
              </a:rPr>
              <a:t> —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208912" cy="499715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это синдром, развивающийся на фоне </a:t>
            </a:r>
            <a:r>
              <a:rPr lang="ru-RU" sz="2800" b="1" u="sng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хронического стресса </a:t>
            </a: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и ведущий к истощению эмоционально-энергических и личностных ресурсов работающего человека. Профессиональное выгорание возникает </a:t>
            </a:r>
            <a:r>
              <a:rPr lang="ru-RU" sz="2800" b="1" u="sng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в результате внутреннего накапливания отрицательных эмоций без соответствующей «разрядки» или «освобождения» от них.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5" descr="418burnout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61838"/>
            <a:ext cx="27305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42603987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!!!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5904656" cy="4425355"/>
          </a:xfrm>
        </p:spPr>
        <p:txBody>
          <a:bodyPr/>
          <a:lstStyle/>
          <a:p>
            <a:r>
              <a:rPr lang="ru-RU" alt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НЕРЕДКО </a:t>
            </a:r>
            <a:r>
              <a:rPr lang="ru-RU" alt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встречается профессиональное  выгорание  целых организаций, которое проявляется в том, что у подавляющего большинства сотрудников присутствует внутреннее  физическое или эмоциональное состояние с одними и теми же симптомами, а также одни и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те же </a:t>
            </a:r>
            <a:r>
              <a:rPr lang="ru-RU" alt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формы поведения.! 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Профессиональное  выгорание является «инфекционным».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452" y="274638"/>
            <a:ext cx="2404043" cy="351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91172924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Сопротивляйтесь выгоранию</a:t>
            </a:r>
            <a:r>
              <a:rPr lang="ru-RU" altLang="ru-RU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ru-RU" altLang="ru-RU" i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Оптимизм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–склонность во всем в жизни видеть хорошие стороны, верить в успех, в благополучный исход чего-либо.</a:t>
            </a:r>
          </a:p>
          <a:p>
            <a:pPr eaLnBrk="1" hangingPunct="1"/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Оптимизм –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глубокое доверие к жизни и к людям.</a:t>
            </a:r>
          </a:p>
          <a:p>
            <a:pPr eaLnBrk="1" hangingPunct="1"/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Оптимизм –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сильная воля, уверенность в себе и доброжелательность по отношению к окружающим.</a:t>
            </a:r>
          </a:p>
          <a:p>
            <a:pPr eaLnBrk="1" hangingPunct="1"/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Оптимизм –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умение человека взять верх над внешними обстоятельствами за счет внутренних резервов души.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7722787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4913" y="142852"/>
            <a:ext cx="80128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</a:rPr>
              <a:t>     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</a:rPr>
              <a:t>Карта успешности педагога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143240" y="3000372"/>
            <a:ext cx="2928958" cy="15716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3429000"/>
            <a:ext cx="26068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Успешность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7554" y="1214422"/>
            <a:ext cx="228601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43306" y="150017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 процесса обучения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0" y="3000372"/>
            <a:ext cx="2643174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357950" y="2928934"/>
            <a:ext cx="2428892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428992" y="4857760"/>
            <a:ext cx="2786082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28596" y="335756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Личность педагога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643702" y="342900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Администрация, </a:t>
            </a:r>
          </a:p>
          <a:p>
            <a:r>
              <a:rPr lang="ru-RU" dirty="0" err="1" smtClean="0"/>
              <a:t>Пед.коллектив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929058" y="542926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Учащиеся, родители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>
            <a:stCxn id="6" idx="0"/>
            <a:endCxn id="10" idx="4"/>
          </p:cNvCxnSpPr>
          <p:nvPr/>
        </p:nvCxnSpPr>
        <p:spPr>
          <a:xfrm rot="16200000" flipV="1">
            <a:off x="4232670" y="2625322"/>
            <a:ext cx="642942" cy="10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6" idx="1"/>
          </p:cNvCxnSpPr>
          <p:nvPr/>
        </p:nvCxnSpPr>
        <p:spPr>
          <a:xfrm rot="10800000">
            <a:off x="2571738" y="3643314"/>
            <a:ext cx="571503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4" idx="2"/>
            <a:endCxn id="6" idx="3"/>
          </p:cNvCxnSpPr>
          <p:nvPr/>
        </p:nvCxnSpPr>
        <p:spPr>
          <a:xfrm rot="10800000">
            <a:off x="6072198" y="378619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5" idx="0"/>
            <a:endCxn id="6" idx="2"/>
          </p:cNvCxnSpPr>
          <p:nvPr/>
        </p:nvCxnSpPr>
        <p:spPr>
          <a:xfrm rot="16200000" flipV="1">
            <a:off x="4572000" y="4607727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9180275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214422"/>
            <a:ext cx="2357422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0"/>
            <a:ext cx="79052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Модель современного учителя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14422"/>
            <a:ext cx="2571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Соответствует требованиям квалификационной категории. С целью обеспечения необходимого и достаточного уровня преподавания. 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465109" y="821513"/>
            <a:ext cx="642148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500298" y="1214422"/>
            <a:ext cx="2143140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00298" y="1285860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Пропагандирует общечеловеческие ценности </a:t>
            </a:r>
            <a:endParaRPr lang="ru-RU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643306" y="3786190"/>
            <a:ext cx="2286016" cy="14287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643306" y="3857628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Осознает нравственный долг перед каждым учеником</a:t>
            </a:r>
            <a:endParaRPr lang="ru-RU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6643702" y="1214422"/>
            <a:ext cx="2000264" cy="24288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643702" y="1285860"/>
            <a:ext cx="1928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Обладает высоким уровнем общекультурной компетентности и эрудицией</a:t>
            </a:r>
            <a:endParaRPr lang="ru-RU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4786314" y="1214422"/>
            <a:ext cx="1785950" cy="24288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857752" y="1285860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Вступает в естественный партнерский диалог с учащимися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3036877" y="820719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5072860" y="785000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7037405" y="892157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3108315" y="2178835"/>
            <a:ext cx="321391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Блок-схема: процесс 30"/>
          <p:cNvSpPr/>
          <p:nvPr/>
        </p:nvSpPr>
        <p:spPr>
          <a:xfrm>
            <a:off x="928662" y="3786190"/>
            <a:ext cx="2357454" cy="14287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00100" y="3857628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Обладает высоким уровнем методологической компетентности</a:t>
            </a:r>
            <a:endParaRPr lang="ru-RU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>
            <a:off x="857224" y="2214554"/>
            <a:ext cx="314327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Блок-схема: процесс 38"/>
          <p:cNvSpPr/>
          <p:nvPr/>
        </p:nvSpPr>
        <p:spPr>
          <a:xfrm>
            <a:off x="6072198" y="3786190"/>
            <a:ext cx="2786082" cy="14287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143636" y="3786190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Осознанно развивает свою индивидуальность средствами профессии</a:t>
            </a:r>
            <a:endParaRPr lang="ru-RU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rot="5400000">
            <a:off x="5107785" y="2178835"/>
            <a:ext cx="307183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1285852" y="5286388"/>
            <a:ext cx="2714612" cy="1571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1428728" y="5380672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Открыт для постоянного профессионального обучения, накопления опыта</a:t>
            </a:r>
            <a:endParaRPr lang="ru-RU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572132" y="5286364"/>
            <a:ext cx="2357454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5643570" y="5380672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Активно участвует в обновлении содержания общения</a:t>
            </a:r>
            <a:endParaRPr lang="ru-RU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rot="16200000" flipH="1">
            <a:off x="5537231" y="3394075"/>
            <a:ext cx="6857206" cy="706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5630599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модель личности педагога в современном инновационном пространстве школы.</a:t>
            </a: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14282" y="285728"/>
            <a:ext cx="2214578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5720" y="285728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Обладает гибким педагогическим мышлением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488" y="285728"/>
            <a:ext cx="242889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928926" y="357166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Обладает целостным виденьем своего труда</a:t>
            </a:r>
            <a:endParaRPr lang="ru-RU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643570" y="285728"/>
            <a:ext cx="2857520" cy="12858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57884" y="357166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Имеет высокий уровень профессионализма</a:t>
            </a:r>
            <a:endParaRPr lang="ru-RU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1857364"/>
            <a:ext cx="3857652" cy="221457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0034" y="1928802"/>
            <a:ext cx="3143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Владеет профессионально – педагогическими умениями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Аналитическими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Коммуникативными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Конструктивными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Проективными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Диагностическими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214810" y="1857364"/>
            <a:ext cx="2428892" cy="18573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500562" y="200024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Владеет способом действовать в условиях неопределенности </a:t>
            </a:r>
            <a:endParaRPr lang="ru-RU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214282" y="4286256"/>
            <a:ext cx="1857388" cy="13573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57158" y="4500570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Создает собственные проекты </a:t>
            </a:r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5857884" y="4357694"/>
            <a:ext cx="2786082" cy="15716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072198" y="450057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Руководит </a:t>
            </a:r>
            <a:r>
              <a:rPr lang="ru-RU" dirty="0" err="1" smtClean="0"/>
              <a:t>учебно</a:t>
            </a:r>
            <a:r>
              <a:rPr lang="ru-RU" dirty="0" smtClean="0"/>
              <a:t> – исследовательской деятельностью в школе </a:t>
            </a:r>
            <a:endParaRPr lang="ru-RU" dirty="0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2786050" y="4357694"/>
            <a:ext cx="2571768" cy="13573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928926" y="4500570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Создает и формирует творческую развивающую среду </a:t>
            </a:r>
            <a:endParaRPr lang="ru-RU" dirty="0"/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6715140" y="1857364"/>
            <a:ext cx="2214578" cy="18573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858016" y="2000240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Владеет педагогической импровизацией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>
            <a:off x="1035831" y="178583"/>
            <a:ext cx="3571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3751269" y="177789"/>
            <a:ext cx="3571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6823103" y="177789"/>
            <a:ext cx="3571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2321715" y="1535881"/>
            <a:ext cx="509566" cy="95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5250673" y="1607319"/>
            <a:ext cx="509566" cy="95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H="1">
            <a:off x="8393945" y="1607319"/>
            <a:ext cx="509566" cy="95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6930260" y="2000252"/>
            <a:ext cx="4071148" cy="72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>
            <a:off x="357158" y="4071942"/>
            <a:ext cx="8572560" cy="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892943" y="4179099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3894145" y="4249731"/>
            <a:ext cx="3571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7001686" y="4214024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6674085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728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школы придерживаться выработанного в результате коллективного обсуждения в ходе педагогического совета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педагога;</a:t>
            </a:r>
          </a:p>
          <a:p>
            <a:pPr lvl="0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школы способствовать развитию и совершенствованию связи «Современный педагог – современный ученик – современный родитель».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70998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000125" y="714375"/>
            <a:ext cx="40005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2400" b="1" dirty="0">
              <a:solidFill>
                <a:schemeClr val="bg2">
                  <a:lumMod val="90000"/>
                  <a:lumOff val="10000"/>
                </a:schemeClr>
              </a:solidFill>
              <a:latin typeface="Bookman Old Style" pitchFamily="18" charset="0"/>
              <a:cs typeface="Arial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bg2">
                  <a:lumMod val="90000"/>
                  <a:lumOff val="10000"/>
                </a:schemeClr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8625" y="428625"/>
            <a:ext cx="87153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ru-RU" sz="1400" b="1" kern="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859054">
            <a:off x="426632" y="1453874"/>
            <a:ext cx="7786742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0225" lvl="6" indent="103188" algn="ctr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ЖЕЛАЕМ БЫТЬ ВСЕГДА ОПТИМИСТАМИ!</a:t>
            </a:r>
          </a:p>
          <a:p>
            <a:pPr marL="530225" lvl="6" indent="103188" algn="ctr">
              <a:defRPr/>
            </a:pPr>
            <a:endParaRPr lang="ru-RU" sz="4400" b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</a:endParaRPr>
          </a:p>
          <a:p>
            <a:pPr lvl="6">
              <a:buFont typeface="Arial" pitchFamily="34" charset="0"/>
              <a:buChar char="•"/>
              <a:defRPr/>
            </a:pPr>
            <a:endParaRPr lang="ru-RU" sz="4400" b="1" dirty="0">
              <a:solidFill>
                <a:srgbClr val="00B05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83445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835696" y="188640"/>
            <a:ext cx="7056783" cy="1872208"/>
            <a:chOff x="2187089" y="1009296"/>
            <a:chExt cx="6123681" cy="446472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87089" y="1009296"/>
              <a:ext cx="6123681" cy="2041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Портрет современного учителя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388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5" name="Picture 2" descr="http://mirinform.ru/images/01-NATASHA/MUZYKA/DOM%20%20%20Ucheny%60kh/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DE"/>
              </a:clrFrom>
              <a:clrTo>
                <a:srgbClr val="FFF8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3823" y="2913988"/>
            <a:ext cx="4000528" cy="40005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27784" y="2226457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— это лицо, которое кого-либо чему-либо обучает.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214422"/>
            <a:ext cx="7086592" cy="419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sz="2800" dirty="0" err="1" smtClean="0">
                <a:latin typeface="Times New Roman" pitchFamily="18" charset="0"/>
                <a:cs typeface="Times New Roman" pitchFamily="18" charset="0"/>
              </a:rPr>
              <a:t>Первые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 smtClean="0">
                <a:latin typeface="Times New Roman" pitchFamily="18" charset="0"/>
                <a:cs typeface="Times New Roman" pitchFamily="18" charset="0"/>
              </a:rPr>
              <a:t>учителя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sz="2800" dirty="0" err="1" smtClean="0">
                <a:latin typeface="Times New Roman" pitchFamily="18" charset="0"/>
                <a:cs typeface="Times New Roman" pitchFamily="18" charset="0"/>
              </a:rPr>
              <a:t>греческие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sz="2800" dirty="0" err="1" smtClean="0">
                <a:latin typeface="Times New Roman" pitchFamily="18" charset="0"/>
                <a:cs typeface="Times New Roman" pitchFamily="18" charset="0"/>
              </a:rPr>
              <a:t>священники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800" dirty="0" err="1" smtClean="0">
                <a:latin typeface="Times New Roman" pitchFamily="18" charset="0"/>
                <a:cs typeface="Times New Roman" pitchFamily="18" charset="0"/>
              </a:rPr>
              <a:t>затем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 smtClean="0">
                <a:latin typeface="Times New Roman" pitchFamily="18" charset="0"/>
                <a:cs typeface="Times New Roman" pitchFamily="18" charset="0"/>
              </a:rPr>
              <a:t>русские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 smtClean="0">
                <a:latin typeface="Times New Roman" pitchFamily="18" charset="0"/>
                <a:cs typeface="Times New Roman" pitchFamily="18" charset="0"/>
              </a:rPr>
              <a:t>священники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2800" dirty="0" err="1" smtClean="0">
                <a:latin typeface="Times New Roman" pitchFamily="18" charset="0"/>
                <a:cs typeface="Times New Roman" pitchFamily="18" charset="0"/>
              </a:rPr>
              <a:t>монахи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2800" dirty="0" err="1" smtClean="0">
                <a:latin typeface="Times New Roman" pitchFamily="18" charset="0"/>
                <a:cs typeface="Times New Roman" pitchFamily="18" charset="0"/>
              </a:rPr>
              <a:t>Потом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 smtClean="0">
                <a:latin typeface="Times New Roman" pitchFamily="18" charset="0"/>
                <a:cs typeface="Times New Roman" pitchFamily="18" charset="0"/>
              </a:rPr>
              <a:t>отдельно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 smtClean="0">
                <a:latin typeface="Times New Roman" pitchFamily="18" charset="0"/>
                <a:cs typeface="Times New Roman" pitchFamily="18" charset="0"/>
              </a:rPr>
              <a:t>людей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 smtClean="0">
                <a:latin typeface="Times New Roman" pitchFamily="18" charset="0"/>
                <a:cs typeface="Times New Roman" pitchFamily="18" charset="0"/>
              </a:rPr>
              <a:t>духовного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 smtClean="0">
                <a:latin typeface="Times New Roman" pitchFamily="18" charset="0"/>
                <a:cs typeface="Times New Roman" pitchFamily="18" charset="0"/>
              </a:rPr>
              <a:t>звания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 smtClean="0">
                <a:latin typeface="Times New Roman" pitchFamily="18" charset="0"/>
                <a:cs typeface="Times New Roman" pitchFamily="18" charset="0"/>
              </a:rPr>
              <a:t>появилось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 smtClean="0">
                <a:latin typeface="Times New Roman" pitchFamily="18" charset="0"/>
                <a:cs typeface="Times New Roman" pitchFamily="18" charset="0"/>
              </a:rPr>
              <a:t>учительское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 smtClean="0">
                <a:latin typeface="Times New Roman" pitchFamily="18" charset="0"/>
                <a:cs typeface="Times New Roman" pitchFamily="18" charset="0"/>
              </a:rPr>
              <a:t>сословие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 -"</a:t>
            </a:r>
            <a:r>
              <a:rPr sz="2800" dirty="0" err="1" smtClean="0">
                <a:latin typeface="Times New Roman" pitchFamily="18" charset="0"/>
                <a:cs typeface="Times New Roman" pitchFamily="18" charset="0"/>
              </a:rPr>
              <a:t>учительные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 smtClean="0">
                <a:latin typeface="Times New Roman" pitchFamily="18" charset="0"/>
                <a:cs typeface="Times New Roman" pitchFamily="18" charset="0"/>
              </a:rPr>
              <a:t>люди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http://st03.kakprosto.ru/tumb/680/images/article/2014/7/25/1_53df240524a0153df240524a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15"/>
            <a:ext cx="9144000" cy="4357685"/>
          </a:xfrm>
          <a:prstGeom prst="rect">
            <a:avLst/>
          </a:prstGeom>
          <a:noFill/>
        </p:spPr>
      </p:pic>
      <p:pic>
        <p:nvPicPr>
          <p:cNvPr id="28674" name="Picture 2" descr="http://uslide.ru/images/8/14571/960/img5.jpg"/>
          <p:cNvPicPr>
            <a:picLocks noChangeAspect="1" noChangeArrowheads="1"/>
          </p:cNvPicPr>
          <p:nvPr/>
        </p:nvPicPr>
        <p:blipFill>
          <a:blip r:embed="rId4" cstate="print"/>
          <a:srcRect l="2343" t="13208" r="3906" b="-1"/>
          <a:stretch>
            <a:fillRect/>
          </a:stretch>
        </p:blipFill>
        <p:spPr bwMode="auto">
          <a:xfrm>
            <a:off x="-223026" y="-71927"/>
            <a:ext cx="9581372" cy="321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iite.ru/files/news/639116/Phot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548680"/>
            <a:ext cx="6390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rial" charset="0"/>
              </a:rPr>
              <a:t>Практическая мастерская: </a:t>
            </a:r>
          </a:p>
          <a:p>
            <a:pPr marL="400050" indent="-400050">
              <a:defRPr/>
            </a:pP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Практикум для педагогов: </a:t>
            </a:r>
          </a:p>
          <a:p>
            <a:pPr marL="400050" indent="-400050" algn="ctr">
              <a:defRPr/>
            </a:pP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составление модели личности успешного современного</a:t>
            </a:r>
          </a:p>
          <a:p>
            <a:pPr marL="400050" indent="-400050" algn="ctr">
              <a:defRPr/>
            </a:pP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 педагога-предметника – классного руководителя</a:t>
            </a:r>
          </a:p>
          <a:p>
            <a:pPr marL="400050" indent="-400050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Представление </a:t>
            </a: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результатов.</a:t>
            </a:r>
          </a:p>
        </p:txBody>
      </p:sp>
    </p:spTree>
    <p:extLst>
      <p:ext uri="{BB962C8B-B14F-4D97-AF65-F5344CB8AC3E}">
        <p14:creationId xmlns="" xmlns:p14="http://schemas.microsoft.com/office/powerpoint/2010/main" val="3462544311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54132"/>
            <a:ext cx="6192688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Bookman Old Style" pitchFamily="18" charset="0"/>
              </a:rPr>
              <a:t>группа № 1 </a:t>
            </a:r>
            <a:r>
              <a:rPr lang="ru-RU" sz="2800" b="1" kern="0" dirty="0">
                <a:solidFill>
                  <a:srgbClr val="330033"/>
                </a:solidFill>
                <a:latin typeface="Bookman Old Style" pitchFamily="18" charset="0"/>
              </a:rPr>
              <a:t>- личностные качества педагога, как личности, его характер;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Bookman Old Style" pitchFamily="18" charset="0"/>
              </a:rPr>
              <a:t>группа №2</a:t>
            </a:r>
            <a:r>
              <a:rPr lang="ru-RU" sz="2800" b="1" kern="0" dirty="0">
                <a:solidFill>
                  <a:srgbClr val="330033"/>
                </a:solidFill>
                <a:latin typeface="Bookman Old Style" pitchFamily="18" charset="0"/>
              </a:rPr>
              <a:t>- внешность педагога, стиль, макияж, одежда;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Bookman Old Style" pitchFamily="18" charset="0"/>
              </a:rPr>
              <a:t>группа №3</a:t>
            </a:r>
            <a:r>
              <a:rPr lang="ru-RU" sz="2800" b="1" kern="0" dirty="0">
                <a:solidFill>
                  <a:srgbClr val="330033"/>
                </a:solidFill>
                <a:latin typeface="Bookman Old Style" pitchFamily="18" charset="0"/>
              </a:rPr>
              <a:t>-взаимоотношения с </a:t>
            </a:r>
            <a:r>
              <a:rPr lang="ru-RU" sz="2800" b="1" kern="0" dirty="0" smtClean="0">
                <a:solidFill>
                  <a:srgbClr val="330033"/>
                </a:solidFill>
                <a:latin typeface="Bookman Old Style" pitchFamily="18" charset="0"/>
              </a:rPr>
              <a:t>родителями</a:t>
            </a:r>
            <a:r>
              <a:rPr lang="en-US" sz="2800" b="1" kern="0" dirty="0" smtClean="0">
                <a:solidFill>
                  <a:srgbClr val="330033"/>
                </a:solidFill>
                <a:latin typeface="Bookman Old Style" pitchFamily="18" charset="0"/>
              </a:rPr>
              <a:t> </a:t>
            </a:r>
            <a:r>
              <a:rPr lang="ru-RU" sz="2800" b="1" kern="0" dirty="0" smtClean="0">
                <a:solidFill>
                  <a:srgbClr val="330033"/>
                </a:solidFill>
                <a:latin typeface="Bookman Old Style" pitchFamily="18" charset="0"/>
              </a:rPr>
              <a:t>и детьми ; </a:t>
            </a:r>
            <a:endParaRPr lang="ru-RU" sz="2800" b="1" kern="0" dirty="0">
              <a:solidFill>
                <a:srgbClr val="330033"/>
              </a:solidFill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Bookman Old Style" pitchFamily="18" charset="0"/>
              </a:rPr>
              <a:t>группа №4</a:t>
            </a:r>
            <a:r>
              <a:rPr lang="ru-RU" sz="2800" b="1" kern="0" dirty="0" smtClean="0">
                <a:solidFill>
                  <a:srgbClr val="330033"/>
                </a:solidFill>
                <a:latin typeface="Bookman Old Style" pitchFamily="18" charset="0"/>
              </a:rPr>
              <a:t>-  </a:t>
            </a:r>
            <a:r>
              <a:rPr lang="ru-RU" sz="2800" b="1" kern="0" dirty="0">
                <a:solidFill>
                  <a:srgbClr val="330033"/>
                </a:solidFill>
                <a:latin typeface="Bookman Old Style" pitchFamily="18" charset="0"/>
              </a:rPr>
              <a:t>/администрация/взаимоотношения с коллегами, трудовая дисциплина</a:t>
            </a:r>
          </a:p>
        </p:txBody>
      </p:sp>
    </p:spTree>
    <p:extLst>
      <p:ext uri="{BB962C8B-B14F-4D97-AF65-F5344CB8AC3E}">
        <p14:creationId xmlns="" xmlns:p14="http://schemas.microsoft.com/office/powerpoint/2010/main" val="250633721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14290"/>
            <a:ext cx="7358114" cy="571504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i="1" dirty="0"/>
          </a:p>
        </p:txBody>
      </p:sp>
      <p:sp>
        <p:nvSpPr>
          <p:cNvPr id="4" name="Улыбающееся лицо 9"/>
          <p:cNvSpPr>
            <a:spLocks noChangeArrowheads="1"/>
          </p:cNvSpPr>
          <p:nvPr/>
        </p:nvSpPr>
        <p:spPr bwMode="auto">
          <a:xfrm>
            <a:off x="2411760" y="238764"/>
            <a:ext cx="1905000" cy="1828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29343" y="2067564"/>
            <a:ext cx="3366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Bookman Old Style" pitchFamily="18" charset="0"/>
              </a:rPr>
              <a:t>преподаватели, которые занимают </a:t>
            </a:r>
            <a:r>
              <a:rPr lang="ru-RU" b="1" u="sng" dirty="0">
                <a:latin typeface="Bookman Old Style" pitchFamily="18" charset="0"/>
              </a:rPr>
              <a:t>ведущую позицию</a:t>
            </a:r>
            <a:r>
              <a:rPr lang="ru-RU" b="1" dirty="0">
                <a:latin typeface="Bookman Old Style" pitchFamily="18" charset="0"/>
              </a:rPr>
              <a:t> /своевременность, качество, творчество, ответственность,</a:t>
            </a:r>
          </a:p>
          <a:p>
            <a:pPr>
              <a:defRPr/>
            </a:pPr>
            <a:r>
              <a:rPr lang="ru-RU" b="1" dirty="0">
                <a:latin typeface="Bookman Old Style" pitchFamily="18" charset="0"/>
              </a:rPr>
              <a:t> переживание за своё дело</a:t>
            </a:r>
            <a:r>
              <a:rPr lang="ru-RU" dirty="0"/>
              <a:t>/, 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5" name="Улыбающееся лицо 4"/>
          <p:cNvSpPr/>
          <p:nvPr/>
        </p:nvSpPr>
        <p:spPr bwMode="auto">
          <a:xfrm>
            <a:off x="6372200" y="249590"/>
            <a:ext cx="1905000" cy="1828800"/>
          </a:xfrm>
          <a:prstGeom prst="smileyFace">
            <a:avLst>
              <a:gd name="adj" fmla="val -4653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53201" y="2249534"/>
            <a:ext cx="2865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Bookman Old Style" pitchFamily="18" charset="0"/>
              </a:rPr>
              <a:t>относятся к «отстающим» /не сильно расстраиваются, «являясь толстокожими»/.  </a:t>
            </a:r>
          </a:p>
        </p:txBody>
      </p:sp>
      <p:sp>
        <p:nvSpPr>
          <p:cNvPr id="7" name="Улыбающееся лицо 12"/>
          <p:cNvSpPr>
            <a:spLocks noChangeArrowheads="1"/>
          </p:cNvSpPr>
          <p:nvPr/>
        </p:nvSpPr>
        <p:spPr bwMode="auto">
          <a:xfrm>
            <a:off x="6166676" y="4215663"/>
            <a:ext cx="1905000" cy="1828800"/>
          </a:xfrm>
          <a:prstGeom prst="smileyFace">
            <a:avLst>
              <a:gd name="adj" fmla="val 4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29343" y="473845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Bookman Old Style" pitchFamily="18" charset="0"/>
              </a:rPr>
              <a:t>являются просто «</a:t>
            </a:r>
            <a:r>
              <a:rPr lang="ru-RU" b="1" u="sng" dirty="0">
                <a:latin typeface="Bookman Old Style" pitchFamily="18" charset="0"/>
              </a:rPr>
              <a:t>исполнителями», </a:t>
            </a:r>
            <a:r>
              <a:rPr lang="ru-RU" b="1" dirty="0">
                <a:latin typeface="Bookman Old Style" pitchFamily="18" charset="0"/>
              </a:rPr>
              <a:t> </a:t>
            </a:r>
          </a:p>
          <a:p>
            <a:pPr>
              <a:defRPr/>
            </a:pPr>
            <a:r>
              <a:rPr lang="ru-RU" b="1" dirty="0">
                <a:latin typeface="Bookman Old Style" pitchFamily="18" charset="0"/>
              </a:rPr>
              <a:t>своевременность, качество,  ответственность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716016" y="4941168"/>
            <a:ext cx="122413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533</Words>
  <Application>Microsoft Office PowerPoint</Application>
  <PresentationFormat>Экран (4:3)</PresentationFormat>
  <Paragraphs>99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1_Тема Office</vt:lpstr>
      <vt:lpstr>Слайд 1</vt:lpstr>
      <vt:lpstr>Цель: разработать модель личности педагога в современном инновационном пространстве школы.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Портрет современного учителя. </vt:lpstr>
      <vt:lpstr>Профессиональное выгорание —</vt:lpstr>
      <vt:lpstr>!!!</vt:lpstr>
      <vt:lpstr>Сопротивляйтесь выгоранию </vt:lpstr>
      <vt:lpstr>Слайд 18</vt:lpstr>
      <vt:lpstr>Слайд 19</vt:lpstr>
      <vt:lpstr>Слайд 20</vt:lpstr>
      <vt:lpstr>Рекомендации: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37</cp:revision>
  <dcterms:created xsi:type="dcterms:W3CDTF">2014-07-06T18:18:01Z</dcterms:created>
  <dcterms:modified xsi:type="dcterms:W3CDTF">2023-01-12T15:47:01Z</dcterms:modified>
</cp:coreProperties>
</file>